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  <p:sldId id="259" r:id="rId3"/>
    <p:sldId id="256" r:id="rId4"/>
    <p:sldId id="268" r:id="rId5"/>
    <p:sldId id="261" r:id="rId6"/>
    <p:sldId id="265" r:id="rId7"/>
    <p:sldId id="262" r:id="rId8"/>
    <p:sldId id="260" r:id="rId9"/>
    <p:sldId id="264" r:id="rId10"/>
    <p:sldId id="266" r:id="rId11"/>
    <p:sldId id="263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6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6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6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 advTm="6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867CCC-899F-4B7E-9118-9CBF7AF06346}" type="datetimeFigureOut">
              <a:rPr lang="ru-RU" smtClean="0"/>
              <a:pPr/>
              <a:t>21.04.2019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1CE172-334A-4F8C-B83D-D518CB9B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slow" advTm="6000">
    <p:dissolv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886728" cy="114300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«Роль семьи в формировании ответственного отношения к здоровому и безопасному образу жизни»</a:t>
            </a:r>
            <a:endParaRPr lang="ru-RU" sz="3200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357290" y="4286256"/>
            <a:ext cx="7000924" cy="208866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«Семья с существующими в ней 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взаимоотношениями между детьми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 и родителями – первая школа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 интеллектуального, нравственного,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 эстетического и физического 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здорового воспитания»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Script" pitchFamily="34" charset="0"/>
                <a:cs typeface="Times New Roman" pitchFamily="18" charset="0"/>
              </a:rPr>
              <a:t>                                             В.А. Сухомлинский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Segoe Scrip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1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Родители должны помнить: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286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Не будите ребенка в последний момент.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Не разрешайте ребенку проводить  за компьютером или у телевизора более 45  минут в день.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Ребенок должен двигаться не менее 2 часов в день.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Ночной сон не должен быть менее 9 часов.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Не заставляйте ребёнка делать уроки перед сном.</a:t>
            </a:r>
            <a:endParaRPr lang="ru-RU" sz="2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8" name="Рисунок 7" descr="rejim-dnya-godovalogo-rebenka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857628"/>
            <a:ext cx="3630798" cy="2347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Физкультура для здоровья ребенка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928670"/>
            <a:ext cx="913609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Физкультура и спорт, как известно, эффективно способствуют </a:t>
            </a: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ф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ормированию здорового образа жизни, включающего и выполнение</a:t>
            </a:r>
          </a:p>
          <a:p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п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равил личной гигиены и режим дня, и организацию рационального</a:t>
            </a:r>
          </a:p>
          <a:p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п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итания. Поэтому важно своевременно начинать физическое </a:t>
            </a:r>
          </a:p>
          <a:p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оспитание ребенка.</a:t>
            </a:r>
          </a:p>
          <a:p>
            <a:endParaRPr lang="ru-RU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285992"/>
            <a:ext cx="8572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Физическое развитие ребенка в возрасте от 3 до 6 лет позволяет заинтересовать его занятием спорта и научить основным навыкам и принципам физической культуры.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Занятия физкультурой усиливают компенсаторные возможности организма, повышают его сопротивляемость. Оздоровительный бег, гимнастические упражнения, лыжи, велосипед, плавание – все эти средства обладают высокой степенью воздействия на организм, поэтому требуется контролировать интенсивность нагрузок на детей при оздоровительных занятиях.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Отношение родителей к физическому воспитанию ребенка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928670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Здоровье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ребенка во многом определяется отношением родителей к его физическому воспитанию. При этом отцы рассматривают физическое развитие в качестве цели воспитания чаще, чем матери, и физическому воспитанию мальчиков оба родителя придают большее значение, чем воспитанию девочек. Родителями мальчиков в возрасте 6 - 7 лет значимость их физической готовности ставится на первое или второе место, в то время как родители девочек этого возраста </a:t>
            </a:r>
            <a:r>
              <a:rPr lang="ru-RU" dirty="0" err="1">
                <a:latin typeface="Segoe UI" pitchFamily="34" charset="0"/>
                <a:ea typeface="Segoe UI" pitchFamily="34" charset="0"/>
                <a:cs typeface="Segoe UI" pitchFamily="34" charset="0"/>
              </a:rPr>
              <a:t>физвоспитание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ставят на седьмое - восьмое место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Замечено, что дети усваивают образ жизни родителей, их привычки, их отношение к жизни, в том числе к физической культуре. Положительный пример родителей существенно влияет на формирование у детей стремления заниматься физической культурой в свободное время всей семьей. Формы могут быть разными - туристические походы пешком или на лыжах, игры, участие в коллективных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соревнованиях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Нередко у ребенка возникает стойкое желание выполнять лишь любимые упражнения, например ездить на самокате, играть с мячом, прыгать со скакалкой. И тогда роль взрослого состоит в том, чтобы не дать ребенку ограничиться только такой двигательной активностью. С раннего возраста у детей необходимо формировать привычку ежедневно выполнять утреннюю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гимнастику.</a:t>
            </a: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Отношение родителей к физическому воспитанию ребенка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928670"/>
            <a:ext cx="8286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Важна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ежедневная двигательная активность и активный отдых, поэтому родители должны знать подвижные игры, их содержание и правила. Помочь родителям в этом - задача педагога.</a:t>
            </a:r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 теплый период года необходимо повышать двигательную активность дошкольников на природе. Это ходьба между деревьями, по бревну или доске («мостик через речку»); перешагивание через корни, бревно; </a:t>
            </a:r>
            <a:r>
              <a:rPr lang="ru-RU" dirty="0" err="1">
                <a:latin typeface="Segoe UI" pitchFamily="34" charset="0"/>
                <a:ea typeface="Segoe UI" pitchFamily="34" charset="0"/>
                <a:cs typeface="Segoe UI" pitchFamily="34" charset="0"/>
              </a:rPr>
              <a:t>перелезание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через бревно; </a:t>
            </a:r>
            <a:r>
              <a:rPr lang="ru-RU" dirty="0" err="1">
                <a:latin typeface="Segoe UI" pitchFamily="34" charset="0"/>
                <a:ea typeface="Segoe UI" pitchFamily="34" charset="0"/>
                <a:cs typeface="Segoe UI" pitchFamily="34" charset="0"/>
              </a:rPr>
              <a:t>подлезание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под сучья; прыжки с возвышения (пень, бревно); подъем в гору и спуск с горы; перепрыгивание препятствий с места и с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разбега. Все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перечисленные виды движений можно проводить в игровой форме, что улучшает качество их выполнения, повышает интерес детей и поддерживает их положительные эмоции</a:t>
            </a:r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Зимой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возможностей немало: катание на санках с горки, на коньках, лыжах, спортивные игры (элементы баскетбола, футбола, настольного тенниса, плавания) в помещении</a:t>
            </a:r>
            <a:r>
              <a:rPr lang="ru-RU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Пешеходные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и лыжные прогулки являются одной из наиболее эффективных форм активного отдыха, рационального использования свободного времени для укрепления здоровья. Лыжные прогулки могут включать кратковременные переходы, чередующиеся с отдыхом.</a:t>
            </a:r>
          </a:p>
        </p:txBody>
      </p:sp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Закаливание ребенка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000108"/>
            <a:ext cx="82868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Закаливать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ребенка полезно и даже необходимо. Закаленные дети меньше болеют, у них укрепляется иммунитет.</a:t>
            </a:r>
            <a:endParaRPr lang="ru-RU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Большинство малышей любят ходить босиком, и родителям следует поощрять это. Однако, начиная такое закаливание, нужно соблюдать определенную последовательность. На первом этапе лучше ходить в носках, затем босиком по коврику или одеялу в течение нескольких минут. Потом этот срок увеличивается, ребенок может бегать босиком и по полу, летом - по траве на лесной поляне или по песку у реки.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Благоприятно</a:t>
            </a:r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солнечное закаливание, которое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обычно связывают с летней порой. Между тем и зимнее солнце оказывает благотворное оздоровительное и закаливающее влияние. Особенно эффективно воздействие солнечной радиации в горах.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Хорошее средство укрепления здоровья - закаливание водой. Дети любят играть с нею; такие занятия улучшают настроение, вызывают у него радостные эмоции. Это надо использовать для оздоровления организма. Начинать водные процедуры лучше в теплое время года. Умывать ребят прохладной водой. Вначале мыть руки до локтей, затем шею,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лицо</a:t>
            </a: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857232"/>
            <a:ext cx="828680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Ежедневная чистка зубов.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Приучать ребенка чистить зубки можно с двух лет. Обязательно стоит показать ему, как обращаться с зубной щеткой, как ее мыть и ставить после использования.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Ежедневное умывание.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Объясните малышу в игровой форме как важно мыть лицо и руки каждый день, и он очень быстро привыкнет. Дети хорошо запоминают, если родители показывают правила личной гигиены для детей на своем примере. Разрешите ему самому помыть ваши руки и лицо, это поможет ему увидеть, что это приятная процедура.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Расчесывание волос.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Это правило можно облегчить, если купить интересную и мягкую расческу, ему будет интересно причесывать и маму и себя.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Подстригание ноготков.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Это правило необходимо соблюдать регулярно, и подстригать следует очень коротко, чтобы грязь как можно меньше забивалась под ногти, но не переборщите, чтобы ему не было больно. Обычно ногти стригут раз в неделю, обрабатывая при этом их кремом или маслом, чтобы не появлялись заусенцы.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285728"/>
            <a:ext cx="56123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Правила личной гигиены для детей</a:t>
            </a:r>
          </a:p>
          <a:p>
            <a:endParaRPr lang="ru-RU" dirty="0"/>
          </a:p>
        </p:txBody>
      </p:sp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000108"/>
            <a:ext cx="828680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 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Детям будет намного проще и приятнее обучаться правилам личной гигиены в игровой форме, например, применяя стихи из «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Мойдодыра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» или используя игрушки и интересные приспособления. Важно заинтересовать внимание малыша, а впоследствии он быстро привыкнет к чистоплотности. Рассказывайте ребенку о возможных последствиях несоблюдения чистоты и порядка, о возможных болезнях, но не в форме лекции, а на понятном детском языке, в сказочной форме или картинках</a:t>
            </a:r>
          </a:p>
          <a:p>
            <a:pPr algn="just"/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480" y="142852"/>
            <a:ext cx="62847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Гигиена может быть веселой</a:t>
            </a:r>
          </a:p>
          <a:p>
            <a:pPr algn="ctr"/>
            <a:r>
              <a:rPr lang="ru-RU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Родителям на заметку</a:t>
            </a:r>
          </a:p>
          <a:p>
            <a:endParaRPr lang="ru-RU" dirty="0"/>
          </a:p>
        </p:txBody>
      </p:sp>
      <p:pic>
        <p:nvPicPr>
          <p:cNvPr id="6" name="Рисунок 5" descr="Гигиена-рук-у-детей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500438"/>
            <a:ext cx="4143016" cy="2593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928670"/>
            <a:ext cx="82868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Рациональное питание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— основа правильного физического и психического развития ребенка, один из существенных факторов в профилактике различных заболеваний. Это такое питание, которое обеспечивает организм достаточным количеством белков, жиров, углеводов, витаминов, минеральных веществ и полностью покрывает его энерготраты. Так, энерготраты у детей в возрасте 1-7 лет составляют 80-100 ккал на 1 кг массы тела.</a:t>
            </a:r>
          </a:p>
          <a:p>
            <a:pPr algn="just"/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1736" y="214290"/>
            <a:ext cx="36792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Рациональное питание</a:t>
            </a:r>
          </a:p>
          <a:p>
            <a:endParaRPr lang="ru-RU" dirty="0"/>
          </a:p>
        </p:txBody>
      </p:sp>
      <p:pic>
        <p:nvPicPr>
          <p:cNvPr id="8" name="Рисунок 7" descr="73fd660b30528b4c5bbd9977f1abbdb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714752"/>
            <a:ext cx="3810000" cy="2533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071546"/>
            <a:ext cx="828680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дети не должны сидеть за столом в ожидании еды — это быстро вызывает утомление;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следует избегать отрицательных эмоций во время кормления ребенка, обстановка должна быть спокойной и доброжелательной;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недопустимо наказывать ребенка непосредственно перед едой;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ни в коем случае не прибегайте к носильному кормлению, не ругайте ребенка, если он отказывается есть;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 не стремитесь во что бы то ни стало накормить ребенка, отвлекая его внимание от еды уговорами, сказками, музыкой, игрушками. Эти меры не помогают, а лишь усугубляют негативное отношение к еде, так как интерес ребенка во время еды к чему-либо постороннему тормозит выделение пищеварительных соков, что только снижает аппетит. В таких случаях может даже возникнуть стойкое нарушение аппетита — 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анорексия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, заболевание, которое очень трудно поддается лечению.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В причинах снижения аппетита у ребенка требуется разобраться и в первую очередь установить, не болен ли он. Если у него после некоторых блюд возникает рвота или появляются сыпь, отеки, то обязательно посоветуйтесь с врачом.</a:t>
            </a:r>
          </a:p>
          <a:p>
            <a:pPr algn="just"/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214290"/>
            <a:ext cx="40540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Рациональное питание</a:t>
            </a:r>
          </a:p>
          <a:p>
            <a:pPr algn="ctr"/>
            <a:r>
              <a:rPr lang="ru-RU" sz="23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Советы родителям</a:t>
            </a:r>
          </a:p>
          <a:p>
            <a:endParaRPr lang="ru-RU" dirty="0"/>
          </a:p>
        </p:txBody>
      </p:sp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928670"/>
            <a:ext cx="82868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Большое значение имеют положительные эмоции в жизни ребенка. Нужно стараться поддерживать у него положительный эмоциональный тонус. Удовольствие, радость, веселье повышают активность ребенка, благотворно влияют на все физиологические процессы. При недостаточном внимании к ребенку, отсутствии у него разнообразных впечатлений возникает так называемый 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госпитализм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 При этом происходит остановка психического развития на уровне примитивных врожденных эмоций, которые вследствие «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непотребляемости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» также начинают постепенно угасать. Столь богатый в естественных условиях внутренний мир годовалого ребенка при «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госпитализме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» может сужаться до самых простых эмоций, связанных с удовлетворением потребности в пище и сне.</a:t>
            </a:r>
          </a:p>
          <a:p>
            <a:pPr algn="just"/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b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14290"/>
            <a:ext cx="757242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Положительные эмоции в жизни ребенка</a:t>
            </a:r>
          </a:p>
          <a:p>
            <a:endParaRPr lang="ru-RU" dirty="0"/>
          </a:p>
        </p:txBody>
      </p:sp>
      <p:pic>
        <p:nvPicPr>
          <p:cNvPr id="6" name="Рисунок 5" descr="images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286256"/>
            <a:ext cx="3250413" cy="2166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2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928670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Что такое здоровый образ жизни?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0" y="1026966"/>
            <a:ext cx="8501122" cy="5831034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</a:t>
            </a:r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Здоровый образ жизни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- образ жизни, способствующий сохранению, укреплению восстановлению здоровья.</a:t>
            </a:r>
          </a:p>
          <a:p>
            <a:pPr algn="just"/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Здоровый образ жизни предполагает: 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рациональное питание, регулярные занятия физкультурой, сочетание труда и отдыха, хорошее настроение. Здоровье человека более чем на 50% определяется его образом жизни. Здоровье зависит от многих факторов: состояние окружающей среды, социально-экономическое развитие страны, устойчивое развитие семьи, культуры педагогов и родителей. Определяющее влияние на культуру здоровья ребёнка  оказывает семья: её образ жизни, привычки и традиции. Ребенка должны воспитывать родители, а все социальные институты могут лишь содействовать им.</a:t>
            </a:r>
            <a:b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spd="slow" advTm="13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14290"/>
            <a:ext cx="757242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300" b="1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71538" y="500042"/>
            <a:ext cx="624241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Segoe Script" pitchFamily="34" charset="0"/>
              </a:rPr>
              <a:t>Постоянно изучайте личность ребенка,</a:t>
            </a:r>
            <a:endParaRPr lang="ru-RU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Script" pitchFamily="34" charset="0"/>
              </a:rPr>
              <a:t>не забывайте о воспитательной силе</a:t>
            </a:r>
            <a:endParaRPr lang="ru-RU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Script" pitchFamily="34" charset="0"/>
              </a:rPr>
              <a:t>положительного примера,</a:t>
            </a:r>
            <a:endParaRPr lang="ru-RU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Script" pitchFamily="34" charset="0"/>
              </a:rPr>
              <a:t>воспитание человеческих ценностей</a:t>
            </a:r>
            <a:endParaRPr lang="ru-RU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Script" pitchFamily="34" charset="0"/>
              </a:rPr>
              <a:t>начинается в детстве,</a:t>
            </a:r>
            <a:endParaRPr lang="ru-RU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Script" pitchFamily="34" charset="0"/>
              </a:rPr>
              <a:t>учите детей соизмерять свои возможности, </a:t>
            </a:r>
          </a:p>
          <a:p>
            <a:r>
              <a:rPr lang="ru-RU" b="1" dirty="0" smtClean="0">
                <a:latin typeface="Segoe Script" pitchFamily="34" charset="0"/>
              </a:rPr>
              <a:t>дети всегда должны видеть, что их любят.</a:t>
            </a:r>
          </a:p>
          <a:p>
            <a:r>
              <a:rPr lang="ru-RU" b="1" dirty="0" smtClean="0">
                <a:latin typeface="Segoe Script" pitchFamily="34" charset="0"/>
              </a:rPr>
              <a:t>Будьте здоровы всей вашей СЕМЬЕЙ!!!!</a:t>
            </a:r>
          </a:p>
          <a:p>
            <a:endParaRPr lang="ru-RU" b="1" dirty="0" smtClean="0">
              <a:latin typeface="Segoe Script" pitchFamily="34" charset="0"/>
            </a:endParaRPr>
          </a:p>
          <a:p>
            <a:endParaRPr lang="ru-RU" b="1" dirty="0" smtClean="0">
              <a:latin typeface="Segoe Script" pitchFamily="34" charset="0"/>
            </a:endParaRPr>
          </a:p>
          <a:p>
            <a:endParaRPr lang="ru-RU" b="1" dirty="0" smtClean="0">
              <a:latin typeface="Segoe Script" pitchFamily="34" charset="0"/>
            </a:endParaRPr>
          </a:p>
          <a:p>
            <a:endParaRPr lang="ru-RU" b="1" dirty="0" smtClean="0">
              <a:latin typeface="Segoe Script" pitchFamily="34" charset="0"/>
            </a:endParaRPr>
          </a:p>
          <a:p>
            <a:endParaRPr lang="ru-RU" b="1" dirty="0" smtClean="0">
              <a:latin typeface="Segoe Script" pitchFamily="34" charset="0"/>
            </a:endParaRPr>
          </a:p>
          <a:p>
            <a:endParaRPr lang="ru-RU" b="1" dirty="0" smtClean="0">
              <a:latin typeface="Segoe Script" pitchFamily="34" charset="0"/>
            </a:endParaRPr>
          </a:p>
          <a:p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Подготовила воспитатель:</a:t>
            </a:r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Быстрицкая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А.А.</a:t>
            </a:r>
          </a:p>
          <a:p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/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2018 </a:t>
            </a: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г. </a:t>
            </a:r>
          </a:p>
          <a:p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        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500306"/>
            <a:ext cx="8358246" cy="1285884"/>
          </a:xfrm>
        </p:spPr>
        <p:txBody>
          <a:bodyPr>
            <a:noAutofit/>
          </a:bodyPr>
          <a:lstStyle/>
          <a:p>
            <a:pPr indent="457200" algn="just"/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Первые навыки здорового образа жизни ребенок получает в семье. </a:t>
            </a:r>
            <a:b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  </a:t>
            </a:r>
            <a:r>
              <a:rPr lang="ru-RU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Именно родители учат его мыть руки, чистить зубы, делать зарядку. Родители рассказывают ребенку о том, что необходимо заботиться о своем здоровье, что вредно курить, пить крепкие спиртные напитки и т.д. В то же время дети часто видят, что взрослые пьют спиртное во время праздничных застолий дома и в гостях, курят и т.д. Даже младшие школьники знают и могут перечислить довольно много марок табачных изделий, наименований алкогольных напитков.</a:t>
            </a:r>
            <a: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</a:t>
            </a:r>
            <a:r>
              <a:rPr lang="ru-RU" sz="1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Семья</a:t>
            </a:r>
            <a:r>
              <a:rPr lang="ru-RU" sz="18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– это среда жизни и развития ребёнка, качество которой определяется рядом параметров. Влияние семьи на формирование культуры здоровья и безопасности ребёнка зависит от следующих факторов:</a:t>
            </a:r>
            <a:endParaRPr lang="ru-RU" sz="1800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85720" y="3786190"/>
            <a:ext cx="8572560" cy="4330836"/>
          </a:xfrm>
        </p:spPr>
        <p:txBody>
          <a:bodyPr/>
          <a:lstStyle/>
          <a:p>
            <a:pPr algn="just">
              <a:buNone/>
            </a:pPr>
            <a: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1.Социально – культурного. </a:t>
            </a:r>
            <a:r>
              <a:rPr lang="ru-RU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Определяющего образовательным уровнем родителей и их ценностными установками на укрепление и сохранения своего здоровья и здоровья своих близких. </a:t>
            </a:r>
          </a:p>
          <a:p>
            <a:pPr algn="just">
              <a:buNone/>
            </a:pPr>
            <a: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2. Социально-экономического</a:t>
            </a:r>
          </a:p>
          <a:p>
            <a:pPr algn="just">
              <a:buNone/>
            </a:pPr>
            <a:r>
              <a:rPr lang="ru-RU" sz="1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3.Технико-гигиенического </a:t>
            </a:r>
            <a:r>
              <a:rPr lang="ru-RU" sz="1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(условия проживания, особенности образа жизни)</a:t>
            </a:r>
          </a:p>
          <a:p>
            <a:pPr algn="just">
              <a:buNone/>
            </a:pPr>
            <a:endParaRPr lang="ru-RU" sz="1800" b="1" dirty="0" smtClean="0">
              <a:latin typeface="Segoe Script" pitchFamily="34" charset="0"/>
            </a:endParaRPr>
          </a:p>
          <a:p>
            <a:pPr algn="just">
              <a:buNone/>
            </a:pPr>
            <a:r>
              <a:rPr lang="ru-RU" sz="1800" dirty="0" smtClean="0">
                <a:latin typeface="Segoe Script" pitchFamily="34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58246" cy="1285884"/>
          </a:xfrm>
        </p:spPr>
        <p:txBody>
          <a:bodyPr>
            <a:noAutofit/>
          </a:bodyPr>
          <a:lstStyle/>
          <a:p>
            <a:pPr indent="457200" algn="ctr"/>
            <a:r>
              <a:rPr lang="ru-RU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Современные исследователи выделяют наиболее актуальные воспитательные функции семьи: </a:t>
            </a:r>
            <a: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000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428736"/>
            <a:ext cx="81439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влияние семьи на ребенка сильнее всех других воспитательных воздействий. С возрастом оно ослабевает, но никогда не утрачивается полностью;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 семье формируются те качества, которые нигде, кроме как в семье, формированы быть не могут;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семья осуществляет социализацию личности, является концентрированным выражением ее усилий по физическому, моральному и трудовому воспитанию. Из семьи выходят члены общества: какая семья - такое общество;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семья обеспечивает преемственность традиций;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важнейшей социальной функцией семьи является воспитание гражданина, патриота, будущего семьянина, законопослушного члена общества;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dirty="0">
                <a:latin typeface="Segoe UI" pitchFamily="34" charset="0"/>
                <a:ea typeface="Segoe UI" pitchFamily="34" charset="0"/>
                <a:cs typeface="Segoe UI" pitchFamily="34" charset="0"/>
              </a:rPr>
              <a:t>существенное влияние оказывает семья на выбор профессии.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4214818"/>
            <a:ext cx="8572560" cy="4330836"/>
          </a:xfrm>
        </p:spPr>
        <p:txBody>
          <a:bodyPr/>
          <a:lstStyle/>
          <a:p>
            <a:pPr algn="just">
              <a:buNone/>
            </a:pPr>
            <a:endParaRPr lang="ru-RU" sz="1800" b="1" dirty="0" smtClean="0">
              <a:latin typeface="Segoe Script" pitchFamily="34" charset="0"/>
            </a:endParaRPr>
          </a:p>
          <a:p>
            <a:pPr algn="just">
              <a:buNone/>
            </a:pPr>
            <a:r>
              <a:rPr lang="ru-RU" sz="1800" dirty="0" smtClean="0">
                <a:latin typeface="Segoe Script" pitchFamily="34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357554" y="3000372"/>
            <a:ext cx="2928958" cy="1285884"/>
          </a:xfrm>
          <a:prstGeom prst="ellipse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Факторы здоровья ребенка</a:t>
            </a:r>
            <a:endParaRPr lang="ru-RU" sz="2000" b="1" dirty="0">
              <a:solidFill>
                <a:schemeClr val="tx2">
                  <a:lumMod val="95000"/>
                  <a:lumOff val="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0034" y="3071810"/>
            <a:ext cx="1928826" cy="1143008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Гигиена</a:t>
            </a:r>
            <a:endParaRPr lang="ru-RU" sz="16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786578" y="2143116"/>
            <a:ext cx="1857388" cy="1000132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Режим дня</a:t>
            </a:r>
            <a:endParaRPr lang="ru-RU" sz="16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00100" y="4786322"/>
            <a:ext cx="1928826" cy="1214446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Положительные эмоции</a:t>
            </a:r>
            <a:endParaRPr lang="ru-RU" sz="1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43702" y="4572008"/>
            <a:ext cx="2000264" cy="1071570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Рациональное питание</a:t>
            </a:r>
            <a:endParaRPr lang="ru-RU" sz="1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714744" y="1142984"/>
            <a:ext cx="2143140" cy="1143008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Закаливание</a:t>
            </a:r>
            <a:endParaRPr lang="ru-RU" sz="16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214414" y="1643050"/>
            <a:ext cx="1928826" cy="1143008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Физкультура</a:t>
            </a:r>
            <a:endParaRPr lang="ru-RU" sz="1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714744" y="5286388"/>
            <a:ext cx="2214578" cy="1214446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Отсутствие вредных привычек у родителей</a:t>
            </a:r>
            <a:endParaRPr lang="ru-RU" sz="1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15" name="Прямая со стрелкой 14"/>
          <p:cNvCxnSpPr>
            <a:stCxn id="6" idx="3"/>
            <a:endCxn id="9" idx="7"/>
          </p:cNvCxnSpPr>
          <p:nvPr/>
        </p:nvCxnSpPr>
        <p:spPr>
          <a:xfrm rot="5400000">
            <a:off x="2783358" y="3961041"/>
            <a:ext cx="866230" cy="114003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1"/>
            <a:endCxn id="12" idx="5"/>
          </p:cNvCxnSpPr>
          <p:nvPr/>
        </p:nvCxnSpPr>
        <p:spPr>
          <a:xfrm rot="16200000" flipV="1">
            <a:off x="3038622" y="2440817"/>
            <a:ext cx="570017" cy="92572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2"/>
            <a:endCxn id="7" idx="6"/>
          </p:cNvCxnSpPr>
          <p:nvPr/>
        </p:nvCxnSpPr>
        <p:spPr>
          <a:xfrm rot="10800000">
            <a:off x="2428860" y="3643314"/>
            <a:ext cx="928694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6" idx="0"/>
            <a:endCxn id="11" idx="4"/>
          </p:cNvCxnSpPr>
          <p:nvPr/>
        </p:nvCxnSpPr>
        <p:spPr>
          <a:xfrm rot="16200000" flipV="1">
            <a:off x="4446984" y="2625322"/>
            <a:ext cx="714380" cy="3571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8" idx="3"/>
          </p:cNvCxnSpPr>
          <p:nvPr/>
        </p:nvCxnSpPr>
        <p:spPr>
          <a:xfrm flipV="1">
            <a:off x="6215074" y="2996782"/>
            <a:ext cx="843512" cy="43221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1"/>
          </p:cNvCxnSpPr>
          <p:nvPr/>
        </p:nvCxnSpPr>
        <p:spPr>
          <a:xfrm>
            <a:off x="6072198" y="4000504"/>
            <a:ext cx="864436" cy="72843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6" idx="4"/>
            <a:endCxn id="13" idx="0"/>
          </p:cNvCxnSpPr>
          <p:nvPr/>
        </p:nvCxnSpPr>
        <p:spPr>
          <a:xfrm rot="5400000">
            <a:off x="4321967" y="4786322"/>
            <a:ext cx="1000132" cy="158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142976" y="214290"/>
            <a:ext cx="67914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Основные факторы влияющие на здоровый </a:t>
            </a:r>
          </a:p>
          <a:p>
            <a:pPr algn="ctr"/>
            <a:r>
              <a:rPr lang="ru-RU" sz="2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образ жизни ребенка (схема)</a:t>
            </a:r>
          </a:p>
          <a:p>
            <a:endParaRPr lang="ru-RU" sz="2200" dirty="0"/>
          </a:p>
        </p:txBody>
      </p:sp>
    </p:spTree>
  </p:cSld>
  <p:clrMapOvr>
    <a:masterClrMapping/>
  </p:clrMapOvr>
  <p:transition spd="slow" advTm="9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286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</a:t>
            </a:r>
            <a:r>
              <a:rPr lang="ru-RU" sz="2000" dirty="0">
                <a:latin typeface="Segoe UI" pitchFamily="34" charset="0"/>
                <a:ea typeface="Segoe UI" pitchFamily="34" charset="0"/>
                <a:cs typeface="Segoe UI" pitchFamily="34" charset="0"/>
              </a:rPr>
              <a:t>Чем раньше ребенок получит представление о строении тела человека, узнает о важности закаливания, движения, правильного питания, сна, тем раньше он будет приобщен к здоровому образу жизни. Если же ребенка насильно принуждают заниматься физкультурой, а также соблюдать правила гигиены, то ребенок быстро теряет интерес к этому</a:t>
            </a: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282" y="285728"/>
            <a:ext cx="8358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Segoe UI" pitchFamily="34" charset="0"/>
                <a:ea typeface="Segoe UI" pitchFamily="34" charset="0"/>
                <a:cs typeface="Segoe UI" pitchFamily="34" charset="0"/>
              </a:rPr>
              <a:t>У детей важно формировать интерес к оздоровлению собственного организма.</a:t>
            </a:r>
            <a:r>
              <a:rPr lang="ru-RU" sz="2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 </a:t>
            </a:r>
          </a:p>
        </p:txBody>
      </p:sp>
      <p:pic>
        <p:nvPicPr>
          <p:cNvPr id="10" name="Рисунок 9" descr="images (2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357562"/>
            <a:ext cx="4337010" cy="2886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Режим дня –один из основных критериев сохранения здоровья ребенка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1500174"/>
          <a:ext cx="7429552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1857388"/>
                <a:gridCol w="1785950"/>
                <a:gridCol w="178595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Режим</a:t>
                      </a:r>
                      <a:endParaRPr lang="ru-RU" sz="1600" b="1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Возраст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 – 1,5 года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1,5 – 2 года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 – 3 года</a:t>
                      </a:r>
                      <a:endParaRPr lang="ru-RU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Пробуждение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6.30 – 7.00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7.30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Завтрак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8.00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Прогулка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8.00 – 9.30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8.00 – 11.00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8.20 -11.50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Сон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9.30 – 11.30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------------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----------------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Обед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11.30</a:t>
                      </a:r>
                      <a:r>
                        <a:rPr lang="ru-RU" sz="1600" baseline="0" dirty="0" smtClean="0"/>
                        <a:t> – 12.00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12.00 – 12.30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Прогулка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12.00 – 14.30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------------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--------------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Сон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14.30 – 15.30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12.00</a:t>
                      </a:r>
                      <a:r>
                        <a:rPr lang="ru-RU" sz="1600" baseline="0" dirty="0" smtClean="0"/>
                        <a:t> – 15.00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12.30 – 15.30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Полдник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15.30</a:t>
                      </a:r>
                      <a:r>
                        <a:rPr lang="ru-RU" sz="1600" baseline="0" dirty="0" smtClean="0"/>
                        <a:t> – 16.00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15.30</a:t>
                      </a:r>
                      <a:r>
                        <a:rPr lang="ru-RU" sz="1600" baseline="0" dirty="0" smtClean="0"/>
                        <a:t> – 16.00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16.00 – 16.30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Прогулка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16.30 – 19.00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16.30 – 19.00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16.50 – 19.20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Ужин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19.00 – 19.30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19.30 – 19.50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Ночной сон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19.30 – 6.30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20.00- 7.00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20.30 – 7.30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14480" y="1000108"/>
            <a:ext cx="59445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Режим дня ребенка в возрасте от 1 года до 3 лет</a:t>
            </a:r>
            <a:endParaRPr lang="ru-RU" sz="2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spd="slow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Режим дня – </a:t>
            </a:r>
            <a:r>
              <a:rPr lang="ru-RU" sz="27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это заранее точно установленный, размеренный образ жизни.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500034" y="1428736"/>
          <a:ext cx="8001056" cy="5101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1857388"/>
                <a:gridCol w="1857388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Режим</a:t>
                      </a: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Возраст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922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</a:t>
                      </a:r>
                      <a:r>
                        <a:rPr lang="ru-RU" sz="1600" b="1" baseline="0" dirty="0" smtClean="0"/>
                        <a:t> – 4 года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5 – 7 лет</a:t>
                      </a:r>
                      <a:endParaRPr lang="ru-RU" sz="1600" b="1" dirty="0"/>
                    </a:p>
                  </a:txBody>
                  <a:tcPr/>
                </a:tc>
              </a:tr>
              <a:tr h="22257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Подъем, утренняя гимнастика, водные процедуры туалет.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7.30</a:t>
                      </a:r>
                      <a:r>
                        <a:rPr lang="ru-RU" sz="1100" baseline="0" dirty="0" smtClean="0"/>
                        <a:t> – 8.00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7.00 – 8.00</a:t>
                      </a:r>
                      <a:endParaRPr lang="ru-RU" sz="1100" dirty="0"/>
                    </a:p>
                  </a:txBody>
                  <a:tcPr/>
                </a:tc>
              </a:tr>
              <a:tr h="28036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Подготовка к завтраку, завтрак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8.00 – 8.30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8.00 – 8.30</a:t>
                      </a:r>
                      <a:endParaRPr lang="ru-RU" sz="1100" dirty="0"/>
                    </a:p>
                  </a:txBody>
                  <a:tcPr/>
                </a:tc>
              </a:tr>
              <a:tr h="32607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Игры, посильный труд в быту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8.30 – 9.00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8.30 – 9.00</a:t>
                      </a: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</a:tr>
              <a:tr h="25654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Подготовка к прогулке, прогулка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9.00 – 11.30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9.00 – 11.30</a:t>
                      </a: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</a:tr>
              <a:tr h="25845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Приход с прогулки, игры, занятия с родителями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11.30 – 12.00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11.30 – 12.30</a:t>
                      </a:r>
                      <a:endParaRPr lang="ru-RU" sz="1100" dirty="0"/>
                    </a:p>
                  </a:txBody>
                  <a:tcPr/>
                </a:tc>
              </a:tr>
              <a:tr h="24480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Подготовка к обеду, обед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12.00 – 12.30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12.30 – 13.00</a:t>
                      </a:r>
                      <a:endParaRPr lang="ru-RU" sz="1100" dirty="0"/>
                    </a:p>
                  </a:txBody>
                  <a:tcPr/>
                </a:tc>
              </a:tr>
              <a:tr h="23115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Подготовка ко сну, сон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12.30 – 15.00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13.30 – 15.00</a:t>
                      </a:r>
                      <a:endParaRPr lang="ru-RU" sz="1100" dirty="0"/>
                    </a:p>
                  </a:txBody>
                  <a:tcPr/>
                </a:tc>
              </a:tr>
              <a:tr h="21750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Подъем, подготовка к полднику, полдник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15.30 – 16.00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15.30 – 16.00</a:t>
                      </a: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Игры, подготовка к прогулке, прогулка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16.00 – 18.00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16.00 – 18.30</a:t>
                      </a:r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Приход с прогулки, игры, занятия с родителями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18.00 – 19.00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18.30 -19.00</a:t>
                      </a:r>
                      <a:endParaRPr lang="ru-RU" sz="1100" dirty="0"/>
                    </a:p>
                  </a:txBody>
                  <a:tcPr/>
                </a:tc>
              </a:tr>
              <a:tr h="12067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Подготовка к ужину, ужин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19.00 – 19.30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19.00 – 19.30</a:t>
                      </a:r>
                    </a:p>
                    <a:p>
                      <a:pPr algn="ctr"/>
                      <a:endParaRPr lang="ru-RU" sz="1100" dirty="0"/>
                    </a:p>
                  </a:txBody>
                  <a:tcPr/>
                </a:tc>
              </a:tr>
              <a:tr h="19401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Спокойные игры, подготовка ко сну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19.30 – 20.30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19.30 – 21.00</a:t>
                      </a:r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Ночной сон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20.30 – 7.30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21.00 – 7.00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00232" y="1071546"/>
            <a:ext cx="4829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Режим дня ребенка в возрасте от 3 до 7 лет</a:t>
            </a:r>
          </a:p>
          <a:p>
            <a:endParaRPr lang="ru-RU" dirty="0"/>
          </a:p>
        </p:txBody>
      </p:sp>
    </p:spTree>
  </p:cSld>
  <p:clrMapOvr>
    <a:masterClrMapping/>
  </p:clrMapOvr>
  <p:transition spd="slow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18676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Почему режим дня так важен для здоровья ребенка?</a:t>
            </a:r>
            <a: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2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2868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Режим дня для детей – это порядок чередования различных видов деятельности и отдыха детей в течение суток</a:t>
            </a:r>
          </a:p>
          <a:p>
            <a:endParaRPr lang="ru-RU" sz="2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Правильная организация режима дня способствует нормальному росту и развитию организма детей, укрепляет их здоровье и в то же время прививает им полезные привычки, навыки, содействует укреплению их воли, выработке определенного ритма деятельности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1" name="Рисунок 10" descr="010f8640bb3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071942"/>
            <a:ext cx="3576633" cy="2373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9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ADC1E8"/>
      </a:accent1>
      <a:accent2>
        <a:srgbClr val="7598D9"/>
      </a:accent2>
      <a:accent3>
        <a:srgbClr val="ACC1E8"/>
      </a:accent3>
      <a:accent4>
        <a:srgbClr val="3667C4"/>
      </a:accent4>
      <a:accent5>
        <a:srgbClr val="AEBAD5"/>
      </a:accent5>
      <a:accent6>
        <a:srgbClr val="777C84"/>
      </a:accent6>
      <a:hlink>
        <a:srgbClr val="3667C4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569</TotalTime>
  <Words>1654</Words>
  <Application>Microsoft Office PowerPoint</Application>
  <PresentationFormat>Экран (4:3)</PresentationFormat>
  <Paragraphs>219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 «Роль семьи в формировании ответственного отношения к здоровому и безопасному образу жизни»</vt:lpstr>
      <vt:lpstr>Что такое здоровый образ жизни?    </vt:lpstr>
      <vt:lpstr>Первые навыки здорового образа жизни ребенок получает в семье.        Именно родители учат его мыть руки, чистить зубы, делать зарядку. Родители рассказывают ребенку о том, что необходимо заботиться о своем здоровье, что вредно курить, пить крепкие спиртные напитки и т.д. В то же время дети часто видят, что взрослые пьют спиртное во время праздничных застолий дома и в гостях, курят и т.д. Даже младшие школьники знают и могут перечислить довольно много марок табачных изделий, наименований алкогольных напитков.     Семья – это среда жизни и развития ребёнка, качество которой определяется рядом параметров. Влияние семьи на формирование культуры здоровья и безопасности ребёнка зависит от следующих факторов:</vt:lpstr>
      <vt:lpstr>Современные исследователи выделяют наиболее актуальные воспитательные функции семьи:  </vt:lpstr>
      <vt:lpstr>Слайд 5</vt:lpstr>
      <vt:lpstr>        </vt:lpstr>
      <vt:lpstr>    Режим дня –один из основных критериев сохранения здоровья ребенка    </vt:lpstr>
      <vt:lpstr>    Режим дня – это заранее точно установленный, размеренный образ жизни.    </vt:lpstr>
      <vt:lpstr>    Почему режим дня так важен для здоровья ребенка?    </vt:lpstr>
      <vt:lpstr>    Родители должны помнить:    </vt:lpstr>
      <vt:lpstr>    Физкультура для здоровья ребенка    </vt:lpstr>
      <vt:lpstr>    .  Отношение родителей к физическому воспитанию ребенка </vt:lpstr>
      <vt:lpstr>    .  Отношение родителей к физическому воспитанию ребенка </vt:lpstr>
      <vt:lpstr> Закаливание ребенка    </vt:lpstr>
      <vt:lpstr>     </vt:lpstr>
      <vt:lpstr>     </vt:lpstr>
      <vt:lpstr>     </vt:lpstr>
      <vt:lpstr>     </vt:lpstr>
      <vt:lpstr>     </vt:lpstr>
      <vt:lpstr> 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60</cp:revision>
  <dcterms:created xsi:type="dcterms:W3CDTF">2013-10-01T12:11:16Z</dcterms:created>
  <dcterms:modified xsi:type="dcterms:W3CDTF">2019-04-21T18:21:31Z</dcterms:modified>
</cp:coreProperties>
</file>